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Fjalla One"/>
      <p:regular r:id="rId16"/>
    </p:embeddedFont>
    <p:embeddedFont>
      <p:font typeface="Maven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avenPro-regular.fntdata"/><Relationship Id="rId16" Type="http://schemas.openxmlformats.org/officeDocument/2006/relationships/font" Target="fonts/FjallaOn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341556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341556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d34155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d34155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d341556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d341556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d341556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d341556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d341556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d341556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34062c54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34062c5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d341556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d341556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34062c54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34062c54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d341556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d341556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414"/>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76650" y="4867500"/>
            <a:ext cx="8390700" cy="2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500">
                <a:latin typeface="Maven Pro"/>
                <a:ea typeface="Maven Pro"/>
                <a:cs typeface="Maven Pro"/>
                <a:sym typeface="Maven Pro"/>
              </a:rPr>
              <a:t>Rafael Oliva </a:t>
            </a:r>
            <a:r>
              <a:rPr lang="es" sz="500">
                <a:latin typeface="Maven Pro"/>
                <a:ea typeface="Maven Pro"/>
                <a:cs typeface="Maven Pro"/>
                <a:sym typeface="Maven Pro"/>
              </a:rPr>
              <a:t>Ramírez, </a:t>
            </a:r>
            <a:r>
              <a:rPr lang="es" sz="500">
                <a:latin typeface="Maven Pro"/>
                <a:ea typeface="Maven Pro"/>
                <a:cs typeface="Maven Pro"/>
                <a:sym typeface="Maven Pro"/>
              </a:rPr>
              <a:t>Berny Jimenez y Antonio Ortega Chinchilla</a:t>
            </a:r>
            <a:endParaRPr sz="500">
              <a:latin typeface="Maven Pro"/>
              <a:ea typeface="Maven Pro"/>
              <a:cs typeface="Maven Pro"/>
              <a:sym typeface="Maven Pro"/>
            </a:endParaRPr>
          </a:p>
        </p:txBody>
      </p:sp>
      <p:pic>
        <p:nvPicPr>
          <p:cNvPr id="55" name="Google Shape;55;p13"/>
          <p:cNvPicPr preferRelativeResize="0"/>
          <p:nvPr/>
        </p:nvPicPr>
        <p:blipFill>
          <a:blip r:embed="rId3">
            <a:alphaModFix/>
          </a:blip>
          <a:stretch>
            <a:fillRect/>
          </a:stretch>
        </p:blipFill>
        <p:spPr>
          <a:xfrm>
            <a:off x="3053725" y="1945461"/>
            <a:ext cx="3036550" cy="125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182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PUT</a:t>
            </a:r>
            <a:endParaRPr>
              <a:latin typeface="Fjalla One"/>
              <a:ea typeface="Fjalla One"/>
              <a:cs typeface="Fjalla One"/>
              <a:sym typeface="Fjalla One"/>
            </a:endParaRPr>
          </a:p>
        </p:txBody>
      </p:sp>
      <p:sp>
        <p:nvSpPr>
          <p:cNvPr id="123" name="Google Shape;123;p22"/>
          <p:cNvSpPr txBox="1"/>
          <p:nvPr>
            <p:ph idx="1" type="body"/>
          </p:nvPr>
        </p:nvSpPr>
        <p:spPr>
          <a:xfrm>
            <a:off x="358475" y="842700"/>
            <a:ext cx="8520600" cy="34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100">
                <a:solidFill>
                  <a:srgbClr val="FFFFFF"/>
                </a:solidFill>
                <a:latin typeface="Maven Pro"/>
                <a:ea typeface="Maven Pro"/>
                <a:cs typeface="Maven Pro"/>
                <a:sym typeface="Maven Pro"/>
              </a:rPr>
              <a:t>Crea un nuevo elemento o reemplaza una representación del elemento de destino con los datos de la petición.</a:t>
            </a:r>
            <a:endParaRPr sz="1100">
              <a:solidFill>
                <a:srgbClr val="FFFFFF"/>
              </a:solidFill>
              <a:latin typeface="Maven Pro"/>
              <a:ea typeface="Maven Pro"/>
              <a:cs typeface="Maven Pro"/>
              <a:sym typeface="Maven Pro"/>
            </a:endParaRPr>
          </a:p>
        </p:txBody>
      </p:sp>
      <p:pic>
        <p:nvPicPr>
          <p:cNvPr id="124" name="Google Shape;124;p22"/>
          <p:cNvPicPr preferRelativeResize="0"/>
          <p:nvPr/>
        </p:nvPicPr>
        <p:blipFill>
          <a:blip r:embed="rId3">
            <a:alphaModFix/>
          </a:blip>
          <a:stretch>
            <a:fillRect/>
          </a:stretch>
        </p:blipFill>
        <p:spPr>
          <a:xfrm>
            <a:off x="358475" y="1189500"/>
            <a:ext cx="3427377" cy="1845225"/>
          </a:xfrm>
          <a:prstGeom prst="rect">
            <a:avLst/>
          </a:prstGeom>
          <a:noFill/>
          <a:ln>
            <a:noFill/>
          </a:ln>
        </p:spPr>
      </p:pic>
      <p:pic>
        <p:nvPicPr>
          <p:cNvPr id="125" name="Google Shape;125;p22"/>
          <p:cNvPicPr preferRelativeResize="0"/>
          <p:nvPr/>
        </p:nvPicPr>
        <p:blipFill>
          <a:blip r:embed="rId4">
            <a:alphaModFix/>
          </a:blip>
          <a:stretch>
            <a:fillRect/>
          </a:stretch>
        </p:blipFill>
        <p:spPr>
          <a:xfrm>
            <a:off x="3938252" y="1460450"/>
            <a:ext cx="5053351" cy="2841358"/>
          </a:xfrm>
          <a:prstGeom prst="rect">
            <a:avLst/>
          </a:prstGeom>
          <a:noFill/>
          <a:ln>
            <a:noFill/>
          </a:ln>
        </p:spPr>
      </p:pic>
      <p:pic>
        <p:nvPicPr>
          <p:cNvPr id="126" name="Google Shape;126;p22"/>
          <p:cNvPicPr preferRelativeResize="0"/>
          <p:nvPr/>
        </p:nvPicPr>
        <p:blipFill>
          <a:blip r:embed="rId5">
            <a:alphaModFix/>
          </a:blip>
          <a:stretch>
            <a:fillRect/>
          </a:stretch>
        </p:blipFill>
        <p:spPr>
          <a:xfrm>
            <a:off x="358475" y="3178000"/>
            <a:ext cx="3427377" cy="18415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¿QUÉ ES UNA API?</a:t>
            </a:r>
            <a:endParaRPr>
              <a:latin typeface="Fjalla One"/>
              <a:ea typeface="Fjalla One"/>
              <a:cs typeface="Fjalla One"/>
              <a:sym typeface="Fjalla One"/>
            </a:endParaRPr>
          </a:p>
        </p:txBody>
      </p:sp>
      <p:sp>
        <p:nvSpPr>
          <p:cNvPr id="61" name="Google Shape;61;p14"/>
          <p:cNvSpPr txBox="1"/>
          <p:nvPr>
            <p:ph idx="1" type="body"/>
          </p:nvPr>
        </p:nvSpPr>
        <p:spPr>
          <a:xfrm>
            <a:off x="2372700" y="2273700"/>
            <a:ext cx="4398600" cy="596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Maven Pro"/>
                <a:ea typeface="Maven Pro"/>
                <a:cs typeface="Maven Pro"/>
                <a:sym typeface="Maven Pro"/>
              </a:rPr>
              <a:t>Una </a:t>
            </a:r>
            <a:r>
              <a:rPr b="1" lang="es" sz="1000">
                <a:solidFill>
                  <a:schemeClr val="dk1"/>
                </a:solidFill>
                <a:latin typeface="Maven Pro"/>
                <a:ea typeface="Maven Pro"/>
                <a:cs typeface="Maven Pro"/>
                <a:sym typeface="Maven Pro"/>
              </a:rPr>
              <a:t>API</a:t>
            </a:r>
            <a:r>
              <a:rPr lang="es" sz="1000">
                <a:solidFill>
                  <a:schemeClr val="dk1"/>
                </a:solidFill>
                <a:latin typeface="Maven Pro"/>
                <a:ea typeface="Maven Pro"/>
                <a:cs typeface="Maven Pro"/>
                <a:sym typeface="Maven Pro"/>
              </a:rPr>
              <a:t> o Application Programming Interface, es un conjunto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procedimientos y funciones creados </a:t>
            </a:r>
            <a:r>
              <a:rPr b="1" lang="es" sz="1000">
                <a:solidFill>
                  <a:schemeClr val="dk1"/>
                </a:solidFill>
                <a:latin typeface="Maven Pro"/>
                <a:ea typeface="Maven Pro"/>
                <a:cs typeface="Maven Pro"/>
                <a:sym typeface="Maven Pro"/>
              </a:rPr>
              <a:t>para</a:t>
            </a:r>
            <a:r>
              <a:rPr lang="es" sz="1000">
                <a:solidFill>
                  <a:schemeClr val="dk1"/>
                </a:solidFill>
                <a:latin typeface="Maven Pro"/>
                <a:ea typeface="Maven Pro"/>
                <a:cs typeface="Maven Pro"/>
                <a:sym typeface="Maven Pro"/>
              </a:rPr>
              <a:t> permitir el acceso al backend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aplicaciones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terceros con el fin </a:t>
            </a:r>
            <a:r>
              <a:rPr b="1" lang="es" sz="1000">
                <a:solidFill>
                  <a:schemeClr val="dk1"/>
                </a:solidFill>
                <a:latin typeface="Maven Pro"/>
                <a:ea typeface="Maven Pro"/>
                <a:cs typeface="Maven Pro"/>
                <a:sym typeface="Maven Pro"/>
              </a:rPr>
              <a:t>de</a:t>
            </a:r>
            <a:r>
              <a:rPr lang="es" sz="1000">
                <a:solidFill>
                  <a:schemeClr val="dk1"/>
                </a:solidFill>
                <a:latin typeface="Maven Pro"/>
                <a:ea typeface="Maven Pro"/>
                <a:cs typeface="Maven Pro"/>
                <a:sym typeface="Maven Pro"/>
              </a:rPr>
              <a:t> reutilizar servicios ya creados.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¿QUÉ ES POSTMAN?</a:t>
            </a:r>
            <a:endParaRPr>
              <a:latin typeface="Fjalla One"/>
              <a:ea typeface="Fjalla One"/>
              <a:cs typeface="Fjalla One"/>
              <a:sym typeface="Fjalla One"/>
            </a:endParaRPr>
          </a:p>
        </p:txBody>
      </p:sp>
      <p:sp>
        <p:nvSpPr>
          <p:cNvPr id="67" name="Google Shape;67;p15"/>
          <p:cNvSpPr txBox="1"/>
          <p:nvPr>
            <p:ph idx="1" type="body"/>
          </p:nvPr>
        </p:nvSpPr>
        <p:spPr>
          <a:xfrm>
            <a:off x="2536350" y="2215200"/>
            <a:ext cx="4071300" cy="713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Maven Pro"/>
                <a:ea typeface="Maven Pro"/>
                <a:cs typeface="Maven Pro"/>
                <a:sym typeface="Maven Pro"/>
              </a:rPr>
              <a:t>Postman es una herramienta que se utiliza, sobre todo, para el testing de API REST, aunque también admite otras funcionalidades que se salen de lo que engloba el testing de este tipo de sistemas.</a:t>
            </a:r>
            <a:endParaRPr>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EJEMPLOS DE USO</a:t>
            </a:r>
            <a:endParaRPr>
              <a:latin typeface="Fjalla One"/>
              <a:ea typeface="Fjalla One"/>
              <a:cs typeface="Fjalla One"/>
              <a:sym typeface="Fjalla One"/>
            </a:endParaRPr>
          </a:p>
        </p:txBody>
      </p:sp>
      <p:sp>
        <p:nvSpPr>
          <p:cNvPr id="73" name="Google Shape;73;p16"/>
          <p:cNvSpPr txBox="1"/>
          <p:nvPr/>
        </p:nvSpPr>
        <p:spPr>
          <a:xfrm>
            <a:off x="1695450" y="2151350"/>
            <a:ext cx="11445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Crear Peticiones</a:t>
            </a:r>
            <a:endParaRPr sz="900">
              <a:solidFill>
                <a:schemeClr val="dk1"/>
              </a:solidFill>
              <a:latin typeface="Maven Pro"/>
              <a:ea typeface="Maven Pro"/>
              <a:cs typeface="Maven Pro"/>
              <a:sym typeface="Maven Pro"/>
            </a:endParaRPr>
          </a:p>
        </p:txBody>
      </p:sp>
      <p:sp>
        <p:nvSpPr>
          <p:cNvPr id="74" name="Google Shape;74;p16"/>
          <p:cNvSpPr txBox="1"/>
          <p:nvPr/>
        </p:nvSpPr>
        <p:spPr>
          <a:xfrm>
            <a:off x="1695450" y="1475125"/>
            <a:ext cx="14538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Definir Colecciones</a:t>
            </a:r>
            <a:endParaRPr b="1" sz="900">
              <a:solidFill>
                <a:schemeClr val="dk1"/>
              </a:solidFill>
              <a:latin typeface="Maven Pro"/>
              <a:ea typeface="Maven Pro"/>
              <a:cs typeface="Maven Pro"/>
              <a:sym typeface="Maven Pro"/>
            </a:endParaRPr>
          </a:p>
        </p:txBody>
      </p:sp>
      <p:sp>
        <p:nvSpPr>
          <p:cNvPr id="75" name="Google Shape;75;p16"/>
          <p:cNvSpPr txBox="1"/>
          <p:nvPr/>
        </p:nvSpPr>
        <p:spPr>
          <a:xfrm>
            <a:off x="5734300" y="2151350"/>
            <a:ext cx="18225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Gestionar la Documentación</a:t>
            </a:r>
            <a:endParaRPr/>
          </a:p>
        </p:txBody>
      </p:sp>
      <p:sp>
        <p:nvSpPr>
          <p:cNvPr id="76" name="Google Shape;76;p16"/>
          <p:cNvSpPr txBox="1"/>
          <p:nvPr/>
        </p:nvSpPr>
        <p:spPr>
          <a:xfrm>
            <a:off x="5734300" y="1505575"/>
            <a:ext cx="1355100" cy="29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Entorno Colaborativo</a:t>
            </a:r>
            <a:endParaRPr sz="900">
              <a:solidFill>
                <a:schemeClr val="dk1"/>
              </a:solidFill>
              <a:latin typeface="Maven Pro"/>
              <a:ea typeface="Maven Pro"/>
              <a:cs typeface="Maven Pro"/>
              <a:sym typeface="Maven Pro"/>
            </a:endParaRPr>
          </a:p>
        </p:txBody>
      </p:sp>
      <p:sp>
        <p:nvSpPr>
          <p:cNvPr id="77" name="Google Shape;77;p16"/>
          <p:cNvSpPr txBox="1"/>
          <p:nvPr/>
        </p:nvSpPr>
        <p:spPr>
          <a:xfrm>
            <a:off x="5734300" y="2812875"/>
            <a:ext cx="1764300" cy="35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Genera código de invocación</a:t>
            </a:r>
            <a:endParaRPr/>
          </a:p>
        </p:txBody>
      </p:sp>
      <p:sp>
        <p:nvSpPr>
          <p:cNvPr id="78" name="Google Shape;78;p16"/>
          <p:cNvSpPr txBox="1"/>
          <p:nvPr/>
        </p:nvSpPr>
        <p:spPr>
          <a:xfrm>
            <a:off x="1695450" y="3474400"/>
            <a:ext cx="1314000" cy="29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Establecer variables</a:t>
            </a:r>
            <a:endParaRPr/>
          </a:p>
        </p:txBody>
      </p:sp>
      <p:sp>
        <p:nvSpPr>
          <p:cNvPr id="79" name="Google Shape;79;p16"/>
          <p:cNvSpPr txBox="1"/>
          <p:nvPr/>
        </p:nvSpPr>
        <p:spPr>
          <a:xfrm>
            <a:off x="1695450" y="2827575"/>
            <a:ext cx="2202600" cy="32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Soporta Ciclo Vida API Management</a:t>
            </a:r>
            <a:endParaRPr/>
          </a:p>
        </p:txBody>
      </p:sp>
      <p:sp>
        <p:nvSpPr>
          <p:cNvPr id="80" name="Google Shape;80;p16"/>
          <p:cNvSpPr txBox="1"/>
          <p:nvPr/>
        </p:nvSpPr>
        <p:spPr>
          <a:xfrm>
            <a:off x="5734300" y="3458650"/>
            <a:ext cx="1097700" cy="32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900">
                <a:solidFill>
                  <a:schemeClr val="dk1"/>
                </a:solidFill>
                <a:latin typeface="Maven Pro"/>
                <a:ea typeface="Maven Pro"/>
                <a:cs typeface="Maven Pro"/>
                <a:sym typeface="Maven Pro"/>
              </a:rPr>
              <a:t>Crear mockups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GET</a:t>
            </a:r>
            <a:endParaRPr>
              <a:latin typeface="Fjalla One"/>
              <a:ea typeface="Fjalla One"/>
              <a:cs typeface="Fjalla One"/>
              <a:sym typeface="Fjalla One"/>
            </a:endParaRPr>
          </a:p>
        </p:txBody>
      </p:sp>
      <p:sp>
        <p:nvSpPr>
          <p:cNvPr id="86" name="Google Shape;86;p17"/>
          <p:cNvSpPr txBox="1"/>
          <p:nvPr>
            <p:ph idx="1" type="body"/>
          </p:nvPr>
        </p:nvSpPr>
        <p:spPr>
          <a:xfrm>
            <a:off x="311700" y="1152475"/>
            <a:ext cx="8520600" cy="3795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s" sz="1100">
                <a:solidFill>
                  <a:srgbClr val="FFFFFF"/>
                </a:solidFill>
                <a:latin typeface="Maven Pro"/>
                <a:ea typeface="Maven Pro"/>
                <a:cs typeface="Maven Pro"/>
                <a:sym typeface="Maven Pro"/>
              </a:rPr>
              <a:t>El método GET significa recuperar cualquier información (en forma de una entidad) identificada por el Request-URI.</a:t>
            </a:r>
            <a:endParaRPr sz="1100">
              <a:solidFill>
                <a:srgbClr val="FFFFFF"/>
              </a:solidFill>
              <a:latin typeface="Maven Pro"/>
              <a:ea typeface="Maven Pro"/>
              <a:cs typeface="Maven Pro"/>
              <a:sym typeface="Maven Pro"/>
            </a:endParaRPr>
          </a:p>
        </p:txBody>
      </p:sp>
      <p:pic>
        <p:nvPicPr>
          <p:cNvPr id="87" name="Google Shape;87;p17"/>
          <p:cNvPicPr preferRelativeResize="0"/>
          <p:nvPr/>
        </p:nvPicPr>
        <p:blipFill>
          <a:blip r:embed="rId3">
            <a:alphaModFix/>
          </a:blip>
          <a:stretch>
            <a:fillRect/>
          </a:stretch>
        </p:blipFill>
        <p:spPr>
          <a:xfrm>
            <a:off x="1456888" y="1531978"/>
            <a:ext cx="6230230" cy="3503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Parámetros</a:t>
            </a:r>
            <a:r>
              <a:rPr lang="es">
                <a:latin typeface="Fjalla One"/>
                <a:ea typeface="Fjalla One"/>
                <a:cs typeface="Fjalla One"/>
                <a:sym typeface="Fjalla One"/>
              </a:rPr>
              <a:t> de entrada y salida</a:t>
            </a:r>
            <a:endParaRPr>
              <a:latin typeface="Fjalla One"/>
              <a:ea typeface="Fjalla One"/>
              <a:cs typeface="Fjalla One"/>
              <a:sym typeface="Fjalla One"/>
            </a:endParaRPr>
          </a:p>
        </p:txBody>
      </p:sp>
      <p:sp>
        <p:nvSpPr>
          <p:cNvPr id="93" name="Google Shape;93;p1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latin typeface="Maven Pro"/>
                <a:ea typeface="Maven Pro"/>
                <a:cs typeface="Maven Pro"/>
                <a:sym typeface="Maven Pro"/>
              </a:rPr>
              <a:t>Entrada</a:t>
            </a:r>
            <a:endParaRPr sz="1400">
              <a:latin typeface="Maven Pro"/>
              <a:ea typeface="Maven Pro"/>
              <a:cs typeface="Maven Pro"/>
              <a:sym typeface="Maven Pro"/>
            </a:endParaRPr>
          </a:p>
          <a:p>
            <a:pPr indent="-317500" lvl="0" marL="457200" rtl="0" algn="l">
              <a:spcBef>
                <a:spcPts val="1600"/>
              </a:spcBef>
              <a:spcAft>
                <a:spcPts val="0"/>
              </a:spcAft>
              <a:buSzPts val="1400"/>
              <a:buFont typeface="Maven Pro"/>
              <a:buChar char="●"/>
            </a:pPr>
            <a:r>
              <a:rPr lang="es" sz="1400">
                <a:latin typeface="Maven Pro"/>
                <a:ea typeface="Maven Pro"/>
                <a:cs typeface="Maven Pro"/>
                <a:sym typeface="Maven Pro"/>
              </a:rPr>
              <a:t>key:Alfanumérico.</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s" sz="1400">
                <a:latin typeface="Maven Pro"/>
                <a:ea typeface="Maven Pro"/>
                <a:cs typeface="Maven Pro"/>
                <a:sym typeface="Maven Pro"/>
              </a:rPr>
              <a:t>token:Alfanumérico.</a:t>
            </a:r>
            <a:endParaRPr sz="1400">
              <a:latin typeface="Maven Pro"/>
              <a:ea typeface="Maven Pro"/>
              <a:cs typeface="Maven Pro"/>
              <a:sym typeface="Maven Pro"/>
            </a:endParaRPr>
          </a:p>
          <a:p>
            <a:pPr indent="0" lvl="0" marL="0" rtl="0" algn="ctr">
              <a:spcBef>
                <a:spcPts val="1600"/>
              </a:spcBef>
              <a:spcAft>
                <a:spcPts val="0"/>
              </a:spcAft>
              <a:buNone/>
            </a:pPr>
            <a:r>
              <a:rPr lang="es" sz="1400">
                <a:latin typeface="Maven Pro"/>
                <a:ea typeface="Maven Pro"/>
                <a:cs typeface="Maven Pro"/>
                <a:sym typeface="Maven Pro"/>
              </a:rPr>
              <a:t>Salida</a:t>
            </a:r>
            <a:endParaRPr sz="1400">
              <a:latin typeface="Maven Pro"/>
              <a:ea typeface="Maven Pro"/>
              <a:cs typeface="Maven Pro"/>
              <a:sym typeface="Maven Pro"/>
            </a:endParaRPr>
          </a:p>
          <a:p>
            <a:pPr indent="-317500" lvl="0" marL="457200" rtl="0" algn="just">
              <a:spcBef>
                <a:spcPts val="1600"/>
              </a:spcBef>
              <a:spcAft>
                <a:spcPts val="0"/>
              </a:spcAft>
              <a:buSzPts val="1400"/>
              <a:buFont typeface="Maven Pro"/>
              <a:buChar char="●"/>
            </a:pPr>
            <a:r>
              <a:rPr lang="es" sz="1400">
                <a:latin typeface="Maven Pro"/>
                <a:ea typeface="Maven Pro"/>
                <a:cs typeface="Maven Pro"/>
                <a:sym typeface="Maven Pro"/>
              </a:rPr>
              <a:t>id:Alfanumérico.</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name:String.</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closed:Boolean.</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pos:Float.</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sofLimit:Int.</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idBoard:Alfanumérico.</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subscribe</a:t>
            </a:r>
            <a:r>
              <a:rPr lang="es" sz="1400">
                <a:latin typeface="Maven Pro"/>
                <a:ea typeface="Maven Pro"/>
                <a:cs typeface="Maven Pro"/>
                <a:sym typeface="Maven Pro"/>
              </a:rPr>
              <a:t>d:Boolean</a:t>
            </a:r>
            <a:r>
              <a:rPr lang="es" sz="1400">
                <a:latin typeface="Maven Pro"/>
                <a:ea typeface="Maven Pro"/>
                <a:cs typeface="Maven Pro"/>
                <a:sym typeface="Maven Pro"/>
              </a:rPr>
              <a:t>.</a:t>
            </a:r>
            <a:endParaRPr sz="900">
              <a:solidFill>
                <a:srgbClr val="000000"/>
              </a:solidFill>
              <a:highlight>
                <a:srgbClr val="FFFFFE"/>
              </a:highlight>
              <a:latin typeface="Courier New"/>
              <a:ea typeface="Courier New"/>
              <a:cs typeface="Courier New"/>
              <a:sym typeface="Courier New"/>
            </a:endParaRPr>
          </a:p>
          <a:p>
            <a:pPr indent="0" lvl="0" marL="0" rtl="0" algn="just">
              <a:spcBef>
                <a:spcPts val="1600"/>
              </a:spcBef>
              <a:spcAft>
                <a:spcPts val="0"/>
              </a:spcAft>
              <a:buNone/>
            </a:pPr>
            <a:r>
              <a:t/>
            </a:r>
            <a:endParaRPr>
              <a:latin typeface="Maven Pro"/>
              <a:ea typeface="Maven Pro"/>
              <a:cs typeface="Maven Pro"/>
              <a:sym typeface="Maven Pro"/>
            </a:endParaRPr>
          </a:p>
          <a:p>
            <a:pPr indent="0" lvl="0" marL="0" rtl="0" algn="just">
              <a:spcBef>
                <a:spcPts val="1600"/>
              </a:spcBef>
              <a:spcAft>
                <a:spcPts val="1600"/>
              </a:spcAft>
              <a:buNone/>
            </a:pPr>
            <a:r>
              <a:t/>
            </a:r>
            <a:endParaRPr>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562075" y="193000"/>
            <a:ext cx="145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POST</a:t>
            </a:r>
            <a:endParaRPr>
              <a:latin typeface="Fjalla One"/>
              <a:ea typeface="Fjalla One"/>
              <a:cs typeface="Fjalla One"/>
              <a:sym typeface="Fjalla One"/>
            </a:endParaRPr>
          </a:p>
        </p:txBody>
      </p:sp>
      <p:sp>
        <p:nvSpPr>
          <p:cNvPr id="99" name="Google Shape;99;p19"/>
          <p:cNvSpPr txBox="1"/>
          <p:nvPr/>
        </p:nvSpPr>
        <p:spPr>
          <a:xfrm flipH="1">
            <a:off x="3367950" y="690475"/>
            <a:ext cx="2408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Maven Pro"/>
                <a:ea typeface="Maven Pro"/>
                <a:cs typeface="Maven Pro"/>
                <a:sym typeface="Maven Pro"/>
              </a:rPr>
              <a:t>Enviar datos a un servidor.</a:t>
            </a:r>
            <a:endParaRPr sz="1100">
              <a:solidFill>
                <a:srgbClr val="FFFFFF"/>
              </a:solidFill>
              <a:latin typeface="Maven Pro"/>
              <a:ea typeface="Maven Pro"/>
              <a:cs typeface="Maven Pro"/>
              <a:sym typeface="Maven Pro"/>
            </a:endParaRPr>
          </a:p>
        </p:txBody>
      </p:sp>
      <p:pic>
        <p:nvPicPr>
          <p:cNvPr id="100" name="Google Shape;100;p19"/>
          <p:cNvPicPr preferRelativeResize="0"/>
          <p:nvPr/>
        </p:nvPicPr>
        <p:blipFill>
          <a:blip r:embed="rId3">
            <a:alphaModFix/>
          </a:blip>
          <a:stretch>
            <a:fillRect/>
          </a:stretch>
        </p:blipFill>
        <p:spPr>
          <a:xfrm>
            <a:off x="152400" y="1130249"/>
            <a:ext cx="3409674" cy="1831100"/>
          </a:xfrm>
          <a:prstGeom prst="rect">
            <a:avLst/>
          </a:prstGeom>
          <a:noFill/>
          <a:ln>
            <a:noFill/>
          </a:ln>
        </p:spPr>
      </p:pic>
      <p:pic>
        <p:nvPicPr>
          <p:cNvPr id="101" name="Google Shape;101;p19"/>
          <p:cNvPicPr preferRelativeResize="0"/>
          <p:nvPr/>
        </p:nvPicPr>
        <p:blipFill>
          <a:blip r:embed="rId4">
            <a:alphaModFix/>
          </a:blip>
          <a:stretch>
            <a:fillRect/>
          </a:stretch>
        </p:blipFill>
        <p:spPr>
          <a:xfrm>
            <a:off x="3705374" y="1394725"/>
            <a:ext cx="5277125" cy="2967180"/>
          </a:xfrm>
          <a:prstGeom prst="rect">
            <a:avLst/>
          </a:prstGeom>
          <a:noFill/>
          <a:ln>
            <a:noFill/>
          </a:ln>
        </p:spPr>
      </p:pic>
      <p:pic>
        <p:nvPicPr>
          <p:cNvPr id="102" name="Google Shape;102;p19"/>
          <p:cNvPicPr preferRelativeResize="0"/>
          <p:nvPr/>
        </p:nvPicPr>
        <p:blipFill>
          <a:blip r:embed="rId5">
            <a:alphaModFix/>
          </a:blip>
          <a:stretch>
            <a:fillRect/>
          </a:stretch>
        </p:blipFill>
        <p:spPr>
          <a:xfrm>
            <a:off x="152400" y="3113749"/>
            <a:ext cx="3409672" cy="18320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Parámetros de entrada y salida</a:t>
            </a:r>
            <a:endParaRPr>
              <a:latin typeface="Fjalla One"/>
              <a:ea typeface="Fjalla One"/>
              <a:cs typeface="Fjalla One"/>
              <a:sym typeface="Fjalla One"/>
            </a:endParaRPr>
          </a:p>
          <a:p>
            <a:pPr indent="0" lvl="0" marL="0" rtl="0" algn="l">
              <a:spcBef>
                <a:spcPts val="0"/>
              </a:spcBef>
              <a:spcAft>
                <a:spcPts val="0"/>
              </a:spcAft>
              <a:buNone/>
            </a:pPr>
            <a:r>
              <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latin typeface="Maven Pro"/>
                <a:ea typeface="Maven Pro"/>
                <a:cs typeface="Maven Pro"/>
                <a:sym typeface="Maven Pro"/>
              </a:rPr>
              <a:t>Entrada</a:t>
            </a:r>
            <a:endParaRPr sz="1400">
              <a:latin typeface="Maven Pro"/>
              <a:ea typeface="Maven Pro"/>
              <a:cs typeface="Maven Pro"/>
              <a:sym typeface="Maven Pro"/>
            </a:endParaRPr>
          </a:p>
          <a:p>
            <a:pPr indent="-317500" lvl="0" marL="457200" rtl="0" algn="l">
              <a:spcBef>
                <a:spcPts val="1600"/>
              </a:spcBef>
              <a:spcAft>
                <a:spcPts val="0"/>
              </a:spcAft>
              <a:buSzPts val="1400"/>
              <a:buFont typeface="Maven Pro"/>
              <a:buChar char="●"/>
            </a:pPr>
            <a:r>
              <a:rPr lang="es" sz="1400">
                <a:latin typeface="Maven Pro"/>
                <a:ea typeface="Maven Pro"/>
                <a:cs typeface="Maven Pro"/>
                <a:sym typeface="Maven Pro"/>
              </a:rPr>
              <a:t>key:Alfanumérico.</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s" sz="1400">
                <a:latin typeface="Maven Pro"/>
                <a:ea typeface="Maven Pro"/>
                <a:cs typeface="Maven Pro"/>
                <a:sym typeface="Maven Pro"/>
              </a:rPr>
              <a:t>token:Alfanumérico.</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s" sz="1400">
                <a:latin typeface="Maven Pro"/>
                <a:ea typeface="Maven Pro"/>
                <a:cs typeface="Maven Pro"/>
                <a:sym typeface="Maven Pro"/>
              </a:rPr>
              <a:t>name:String.</a:t>
            </a:r>
            <a:endParaRPr sz="1400">
              <a:latin typeface="Maven Pro"/>
              <a:ea typeface="Maven Pro"/>
              <a:cs typeface="Maven Pro"/>
              <a:sym typeface="Maven Pro"/>
            </a:endParaRPr>
          </a:p>
          <a:p>
            <a:pPr indent="0" lvl="0" marL="0" rtl="0" algn="ctr">
              <a:spcBef>
                <a:spcPts val="1600"/>
              </a:spcBef>
              <a:spcAft>
                <a:spcPts val="0"/>
              </a:spcAft>
              <a:buNone/>
            </a:pPr>
            <a:r>
              <a:rPr lang="es" sz="1400">
                <a:latin typeface="Maven Pro"/>
                <a:ea typeface="Maven Pro"/>
                <a:cs typeface="Maven Pro"/>
                <a:sym typeface="Maven Pro"/>
              </a:rPr>
              <a:t>Salida</a:t>
            </a:r>
            <a:endParaRPr sz="1400">
              <a:latin typeface="Maven Pro"/>
              <a:ea typeface="Maven Pro"/>
              <a:cs typeface="Maven Pro"/>
              <a:sym typeface="Maven Pro"/>
            </a:endParaRPr>
          </a:p>
          <a:p>
            <a:pPr indent="-317500" lvl="0" marL="457200" rtl="0" algn="just">
              <a:spcBef>
                <a:spcPts val="1600"/>
              </a:spcBef>
              <a:spcAft>
                <a:spcPts val="0"/>
              </a:spcAft>
              <a:buSzPts val="1400"/>
              <a:buFont typeface="Maven Pro"/>
              <a:buChar char="●"/>
            </a:pPr>
            <a:r>
              <a:rPr lang="es" sz="1400">
                <a:latin typeface="Maven Pro"/>
                <a:ea typeface="Maven Pro"/>
                <a:cs typeface="Maven Pro"/>
                <a:sym typeface="Maven Pro"/>
              </a:rPr>
              <a:t>id: </a:t>
            </a:r>
            <a:r>
              <a:rPr lang="es" sz="1400">
                <a:latin typeface="Maven Pro"/>
                <a:ea typeface="Maven Pro"/>
                <a:cs typeface="Maven Pro"/>
                <a:sym typeface="Maven Pro"/>
              </a:rPr>
              <a:t>Alfanumérico</a:t>
            </a:r>
            <a:r>
              <a:rPr lang="es" sz="1400">
                <a:latin typeface="Maven Pro"/>
                <a:ea typeface="Maven Pro"/>
                <a:cs typeface="Maven Pro"/>
                <a:sym typeface="Maven Pro"/>
              </a:rPr>
              <a:t>.</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name: String.</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closed: Boolean.</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idBoard: Alfanumérico.</a:t>
            </a:r>
            <a:endParaRPr sz="1400">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s" sz="1400">
                <a:latin typeface="Maven Pro"/>
                <a:ea typeface="Maven Pro"/>
                <a:cs typeface="Maven Pro"/>
                <a:sym typeface="Maven Pro"/>
              </a:rPr>
              <a:t>limits: Lista.</a:t>
            </a:r>
            <a:endParaRPr sz="1400">
              <a:latin typeface="Maven Pro"/>
              <a:ea typeface="Maven Pro"/>
              <a:cs typeface="Maven Pro"/>
              <a:sym typeface="Maven Pro"/>
            </a:endParaRPr>
          </a:p>
          <a:p>
            <a:pPr indent="0" lvl="0" marL="0" rtl="0" algn="ctr">
              <a:spcBef>
                <a:spcPts val="1600"/>
              </a:spcBef>
              <a:spcAft>
                <a:spcPts val="1600"/>
              </a:spcAft>
              <a:buNone/>
            </a:pPr>
            <a:r>
              <a:t/>
            </a:r>
            <a:endParaRPr>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3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Fjalla One"/>
                <a:ea typeface="Fjalla One"/>
                <a:cs typeface="Fjalla One"/>
                <a:sym typeface="Fjalla One"/>
              </a:rPr>
              <a:t>DELETE</a:t>
            </a:r>
            <a:endParaRPr>
              <a:latin typeface="Fjalla One"/>
              <a:ea typeface="Fjalla One"/>
              <a:cs typeface="Fjalla One"/>
              <a:sym typeface="Fjalla One"/>
            </a:endParaRPr>
          </a:p>
        </p:txBody>
      </p:sp>
      <p:sp>
        <p:nvSpPr>
          <p:cNvPr id="114" name="Google Shape;114;p21"/>
          <p:cNvSpPr txBox="1"/>
          <p:nvPr>
            <p:ph idx="1" type="body"/>
          </p:nvPr>
        </p:nvSpPr>
        <p:spPr>
          <a:xfrm>
            <a:off x="877350" y="803925"/>
            <a:ext cx="7389300" cy="7842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s" sz="1100">
                <a:solidFill>
                  <a:srgbClr val="FFFFFF"/>
                </a:solidFill>
                <a:latin typeface="Maven Pro"/>
                <a:ea typeface="Maven Pro"/>
                <a:cs typeface="Maven Pro"/>
                <a:sym typeface="Maven Pro"/>
              </a:rPr>
              <a:t>Eliminamos recursos del back-end, es decir, eliminamos recursos del servidor , base de datos, de la página, etc.</a:t>
            </a:r>
            <a:endParaRPr sz="1100">
              <a:solidFill>
                <a:srgbClr val="FFFFFF"/>
              </a:solidFill>
              <a:latin typeface="Maven Pro"/>
              <a:ea typeface="Maven Pro"/>
              <a:cs typeface="Maven Pro"/>
              <a:sym typeface="Maven Pro"/>
            </a:endParaRPr>
          </a:p>
        </p:txBody>
      </p:sp>
      <p:pic>
        <p:nvPicPr>
          <p:cNvPr id="115" name="Google Shape;115;p21"/>
          <p:cNvPicPr preferRelativeResize="0"/>
          <p:nvPr/>
        </p:nvPicPr>
        <p:blipFill>
          <a:blip r:embed="rId3">
            <a:alphaModFix/>
          </a:blip>
          <a:stretch>
            <a:fillRect/>
          </a:stretch>
        </p:blipFill>
        <p:spPr>
          <a:xfrm>
            <a:off x="313538" y="1285875"/>
            <a:ext cx="3420025" cy="1851301"/>
          </a:xfrm>
          <a:prstGeom prst="rect">
            <a:avLst/>
          </a:prstGeom>
          <a:noFill/>
          <a:ln>
            <a:noFill/>
          </a:ln>
        </p:spPr>
      </p:pic>
      <p:pic>
        <p:nvPicPr>
          <p:cNvPr id="116" name="Google Shape;116;p21"/>
          <p:cNvPicPr preferRelativeResize="0"/>
          <p:nvPr/>
        </p:nvPicPr>
        <p:blipFill>
          <a:blip r:embed="rId4">
            <a:alphaModFix/>
          </a:blip>
          <a:stretch>
            <a:fillRect/>
          </a:stretch>
        </p:blipFill>
        <p:spPr>
          <a:xfrm>
            <a:off x="3856775" y="1440900"/>
            <a:ext cx="5107476" cy="2869129"/>
          </a:xfrm>
          <a:prstGeom prst="rect">
            <a:avLst/>
          </a:prstGeom>
          <a:noFill/>
          <a:ln>
            <a:noFill/>
          </a:ln>
        </p:spPr>
      </p:pic>
      <p:pic>
        <p:nvPicPr>
          <p:cNvPr id="117" name="Google Shape;117;p21"/>
          <p:cNvPicPr preferRelativeResize="0"/>
          <p:nvPr/>
        </p:nvPicPr>
        <p:blipFill>
          <a:blip r:embed="rId5">
            <a:alphaModFix/>
          </a:blip>
          <a:stretch>
            <a:fillRect/>
          </a:stretch>
        </p:blipFill>
        <p:spPr>
          <a:xfrm>
            <a:off x="315385" y="3229401"/>
            <a:ext cx="3416342" cy="1851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